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sldIdLst>
    <p:sldId id="257"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4619" autoAdjust="0"/>
  </p:normalViewPr>
  <p:slideViewPr>
    <p:cSldViewPr snapToGrid="0">
      <p:cViewPr varScale="1">
        <p:scale>
          <a:sx n="161" d="100"/>
          <a:sy n="161" d="100"/>
        </p:scale>
        <p:origin x="150" y="3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11/22/2020</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11/22/2020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11/22/2020</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11/22/2020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11/22/2020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11/22/2020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11/22/2020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11/22/2020</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11/22/2020</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11/22/2020</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2" y="2203847"/>
            <a:ext cx="4775075" cy="1630907"/>
          </a:xfrm>
        </p:spPr>
        <p:txBody>
          <a:bodyPr>
            <a:normAutofit/>
          </a:bodyPr>
          <a:lstStyle/>
          <a:p>
            <a:pPr algn="ctr">
              <a:lnSpc>
                <a:spcPct val="115000"/>
              </a:lnSpc>
              <a:spcAft>
                <a:spcPts val="1000"/>
              </a:spcAft>
            </a:pPr>
            <a:r>
              <a:rPr lang="en-US" sz="4400" b="1" dirty="0">
                <a:ln w="17780" cap="flat" cmpd="sng" algn="ctr">
                  <a:solidFill>
                    <a:srgbClr val="FFFFFF"/>
                  </a:solidFill>
                  <a:prstDash val="solid"/>
                  <a:miter lim="0"/>
                </a:ln>
                <a:gradFill>
                  <a:gsLst>
                    <a:gs pos="0">
                      <a:srgbClr val="505050"/>
                    </a:gs>
                    <a:gs pos="49000">
                      <a:srgbClr val="595959"/>
                    </a:gs>
                    <a:gs pos="50000">
                      <a:srgbClr val="000000"/>
                    </a:gs>
                    <a:gs pos="95000">
                      <a:srgbClr val="000000"/>
                    </a:gs>
                    <a:gs pos="100000">
                      <a:srgbClr val="000000"/>
                    </a:gs>
                  </a:gsLst>
                  <a:lin ang="5400000" scaled="0"/>
                </a:gradFill>
                <a:effectLst>
                  <a:outerShdw blurRad="50800" algn="tl">
                    <a:srgbClr val="000000"/>
                  </a:outerShdw>
                </a:effectLst>
                <a:latin typeface="Bahnschrift SemiLight SemiConde" panose="020B0502040204020203" pitchFamily="34" charset="0"/>
                <a:ea typeface="Calibri" panose="020F0502020204030204" pitchFamily="34" charset="0"/>
                <a:cs typeface="Times New Roman" panose="02020603050405020304" pitchFamily="18" charset="0"/>
              </a:rPr>
              <a:t>NEGATIVE VOLTAGE       GENERATOR</a:t>
            </a:r>
            <a:endParaRPr lang="en-IN" sz="1400" dirty="0">
              <a:effectLst/>
              <a:latin typeface="Bahnschrift SemiLight SemiConde" panose="020B0502040204020203"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ABF296A0-CB60-4F39-BB3D-C423C88F7164}"/>
              </a:ext>
            </a:extLst>
          </p:cNvPr>
          <p:cNvSpPr txBox="1"/>
          <p:nvPr/>
        </p:nvSpPr>
        <p:spPr>
          <a:xfrm>
            <a:off x="6234672" y="4035659"/>
            <a:ext cx="4373313" cy="646331"/>
          </a:xfrm>
          <a:prstGeom prst="rect">
            <a:avLst/>
          </a:prstGeom>
          <a:noFill/>
        </p:spPr>
        <p:txBody>
          <a:bodyPr wrap="none" rtlCol="0">
            <a:spAutoFit/>
          </a:bodyPr>
          <a:lstStyle/>
          <a:p>
            <a:r>
              <a:rPr lang="en-US" b="1" i="1" dirty="0"/>
              <a:t>Pranav Sharma		2K19/EC/126</a:t>
            </a:r>
            <a:br>
              <a:rPr lang="en-US" b="1" i="1" dirty="0"/>
            </a:br>
            <a:r>
              <a:rPr lang="en-US" b="1" i="1" dirty="0"/>
              <a:t>Pranshu Gautam 	2K19/EC/127</a:t>
            </a:r>
            <a:endParaRPr lang="en-IN" b="1" i="1" dirty="0"/>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EEBCC7-6FB3-4D4B-AD98-88BFCE7065E7}"/>
              </a:ext>
            </a:extLst>
          </p:cNvPr>
          <p:cNvSpPr>
            <a:spLocks noGrp="1"/>
          </p:cNvSpPr>
          <p:nvPr>
            <p:ph idx="1"/>
          </p:nvPr>
        </p:nvSpPr>
        <p:spPr>
          <a:xfrm>
            <a:off x="1066800" y="624642"/>
            <a:ext cx="10058400" cy="1964179"/>
          </a:xfrm>
        </p:spPr>
        <p:txBody>
          <a:bodyPr>
            <a:normAutofit/>
          </a:bodyPr>
          <a:lstStyle/>
          <a:p>
            <a:pPr marL="0" indent="0">
              <a:buNone/>
            </a:pPr>
            <a:r>
              <a:rPr lang="en-US" sz="1800" dirty="0">
                <a:solidFill>
                  <a:srgbClr val="555555"/>
                </a:solidFill>
                <a:effectLst/>
                <a:latin typeface="Arial" panose="020B0604020202020204" pitchFamily="34" charset="0"/>
                <a:ea typeface="Calibri" panose="020F0502020204030204" pitchFamily="34" charset="0"/>
                <a:cs typeface="Times New Roman" panose="02020603050405020304" pitchFamily="18" charset="0"/>
              </a:rPr>
              <a:t>The voltage appeared across C2 will be of negative sign where referred to ground. This charging and discharging continuous with every cycle and there will be </a:t>
            </a:r>
            <a:r>
              <a:rPr lang="en-US" sz="1800" b="1" dirty="0">
                <a:solidFill>
                  <a:srgbClr val="555555"/>
                </a:solidFill>
                <a:effectLst/>
                <a:latin typeface="Arial" panose="020B0604020202020204" pitchFamily="34" charset="0"/>
                <a:ea typeface="Calibri" panose="020F0502020204030204" pitchFamily="34" charset="0"/>
                <a:cs typeface="Times New Roman" panose="02020603050405020304" pitchFamily="18" charset="0"/>
              </a:rPr>
              <a:t>stable negative voltage</a:t>
            </a:r>
            <a:r>
              <a:rPr lang="en-US" sz="1800" dirty="0">
                <a:solidFill>
                  <a:srgbClr val="555555"/>
                </a:solidFill>
                <a:effectLst/>
                <a:latin typeface="Arial" panose="020B0604020202020204" pitchFamily="34" charset="0"/>
                <a:ea typeface="Calibri" panose="020F0502020204030204" pitchFamily="34" charset="0"/>
                <a:cs typeface="Times New Roman" panose="02020603050405020304" pitchFamily="18" charset="0"/>
              </a:rPr>
              <a:t> across output with respect to ground. </a:t>
            </a:r>
          </a:p>
          <a:p>
            <a:pPr marL="0" indent="0">
              <a:buNone/>
            </a:pPr>
            <a:endParaRPr lang="en-US" sz="1800" dirty="0">
              <a:solidFill>
                <a:srgbClr val="555555"/>
              </a:solidFill>
              <a:effectLst/>
              <a:latin typeface="Arial" panose="020B0604020202020204" pitchFamily="34" charset="0"/>
              <a:ea typeface="Calibri" panose="020F0502020204030204" pitchFamily="34" charset="0"/>
              <a:cs typeface="Times New Roman" panose="02020603050405020304" pitchFamily="18" charset="0"/>
            </a:endParaRPr>
          </a:p>
          <a:p>
            <a:pPr marL="0" indent="0">
              <a:buNone/>
            </a:pPr>
            <a:r>
              <a:rPr lang="en-US" sz="1800" b="1" dirty="0">
                <a:solidFill>
                  <a:srgbClr val="555555"/>
                </a:solidFill>
                <a:effectLst/>
                <a:latin typeface="Arial" panose="020B0604020202020204" pitchFamily="34" charset="0"/>
                <a:ea typeface="Calibri" panose="020F0502020204030204" pitchFamily="34" charset="0"/>
                <a:cs typeface="Times New Roman" panose="02020603050405020304" pitchFamily="18" charset="0"/>
              </a:rPr>
              <a:t>Simplified circuit diagram-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C9EF2BA8-DF7A-43A9-812C-458339058BA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636010" y="2588821"/>
            <a:ext cx="4919980" cy="3346450"/>
          </a:xfrm>
          <a:prstGeom prst="rect">
            <a:avLst/>
          </a:prstGeom>
          <a:noFill/>
          <a:ln>
            <a:noFill/>
          </a:ln>
        </p:spPr>
      </p:pic>
    </p:spTree>
    <p:extLst>
      <p:ext uri="{BB962C8B-B14F-4D97-AF65-F5344CB8AC3E}">
        <p14:creationId xmlns:p14="http://schemas.microsoft.com/office/powerpoint/2010/main" val="3225836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81C67-FF00-4331-8810-C74557599235}"/>
              </a:ext>
            </a:extLst>
          </p:cNvPr>
          <p:cNvSpPr>
            <a:spLocks noGrp="1"/>
          </p:cNvSpPr>
          <p:nvPr>
            <p:ph type="title"/>
          </p:nvPr>
        </p:nvSpPr>
        <p:spPr/>
        <p:txBody>
          <a:bodyPr/>
          <a:lstStyle/>
          <a:p>
            <a:pPr algn="ctr"/>
            <a:r>
              <a:rPr lang="en-US" dirty="0"/>
              <a:t>Schematic [Tinker cad]</a:t>
            </a:r>
            <a:endParaRPr lang="en-IN" dirty="0"/>
          </a:p>
        </p:txBody>
      </p:sp>
      <p:pic>
        <p:nvPicPr>
          <p:cNvPr id="4" name="Content Placeholder 3">
            <a:extLst>
              <a:ext uri="{FF2B5EF4-FFF2-40B4-BE49-F238E27FC236}">
                <a16:creationId xmlns:a16="http://schemas.microsoft.com/office/drawing/2014/main" id="{661F6C0A-B99B-45C9-9364-E22D4ECD8391}"/>
              </a:ext>
            </a:extLst>
          </p:cNvPr>
          <p:cNvPicPr>
            <a:picLocks noGrp="1" noChangeAspect="1"/>
          </p:cNvPicPr>
          <p:nvPr>
            <p:ph idx="1"/>
          </p:nvPr>
        </p:nvPicPr>
        <p:blipFill>
          <a:blip r:embed="rId2"/>
          <a:stretch>
            <a:fillRect/>
          </a:stretch>
        </p:blipFill>
        <p:spPr>
          <a:xfrm>
            <a:off x="569707" y="2642261"/>
            <a:ext cx="5711043" cy="2800225"/>
          </a:xfrm>
          <a:prstGeom prst="rect">
            <a:avLst/>
          </a:prstGeom>
        </p:spPr>
      </p:pic>
      <p:pic>
        <p:nvPicPr>
          <p:cNvPr id="5" name="Picture 4">
            <a:extLst>
              <a:ext uri="{FF2B5EF4-FFF2-40B4-BE49-F238E27FC236}">
                <a16:creationId xmlns:a16="http://schemas.microsoft.com/office/drawing/2014/main" id="{665FE1C5-C1C2-4219-A03C-F3226DCD501D}"/>
              </a:ext>
            </a:extLst>
          </p:cNvPr>
          <p:cNvPicPr>
            <a:picLocks noChangeAspect="1"/>
          </p:cNvPicPr>
          <p:nvPr/>
        </p:nvPicPr>
        <p:blipFill>
          <a:blip r:embed="rId3"/>
          <a:stretch>
            <a:fillRect/>
          </a:stretch>
        </p:blipFill>
        <p:spPr>
          <a:xfrm>
            <a:off x="6619342" y="2642261"/>
            <a:ext cx="5002951" cy="2700708"/>
          </a:xfrm>
          <a:prstGeom prst="rect">
            <a:avLst/>
          </a:prstGeom>
        </p:spPr>
      </p:pic>
    </p:spTree>
    <p:extLst>
      <p:ext uri="{BB962C8B-B14F-4D97-AF65-F5344CB8AC3E}">
        <p14:creationId xmlns:p14="http://schemas.microsoft.com/office/powerpoint/2010/main" val="2875751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72C4E-B893-4754-974F-E134D56876E9}"/>
              </a:ext>
            </a:extLst>
          </p:cNvPr>
          <p:cNvSpPr>
            <a:spLocks noGrp="1"/>
          </p:cNvSpPr>
          <p:nvPr>
            <p:ph type="title"/>
          </p:nvPr>
        </p:nvSpPr>
        <p:spPr/>
        <p:txBody>
          <a:bodyPr/>
          <a:lstStyle/>
          <a:p>
            <a:pPr algn="ctr"/>
            <a:r>
              <a:rPr lang="en-US" b="1" dirty="0"/>
              <a:t>Hardware Implementation</a:t>
            </a:r>
            <a:endParaRPr lang="en-IN" b="1" dirty="0"/>
          </a:p>
        </p:txBody>
      </p:sp>
      <p:pic>
        <p:nvPicPr>
          <p:cNvPr id="5" name="Content Placeholder 4">
            <a:extLst>
              <a:ext uri="{FF2B5EF4-FFF2-40B4-BE49-F238E27FC236}">
                <a16:creationId xmlns:a16="http://schemas.microsoft.com/office/drawing/2014/main" id="{634DA09D-D5DD-4FC9-AFE9-43333A70B5BB}"/>
              </a:ext>
            </a:extLst>
          </p:cNvPr>
          <p:cNvPicPr>
            <a:picLocks noGrp="1" noChangeAspect="1"/>
          </p:cNvPicPr>
          <p:nvPr>
            <p:ph idx="1"/>
          </p:nvPr>
        </p:nvPicPr>
        <p:blipFill>
          <a:blip r:embed="rId2"/>
          <a:stretch>
            <a:fillRect/>
          </a:stretch>
        </p:blipFill>
        <p:spPr>
          <a:xfrm>
            <a:off x="1066798" y="2880383"/>
            <a:ext cx="4160325" cy="3120244"/>
          </a:xfrm>
        </p:spPr>
      </p:pic>
      <p:pic>
        <p:nvPicPr>
          <p:cNvPr id="7" name="Picture 6">
            <a:extLst>
              <a:ext uri="{FF2B5EF4-FFF2-40B4-BE49-F238E27FC236}">
                <a16:creationId xmlns:a16="http://schemas.microsoft.com/office/drawing/2014/main" id="{9254B6F9-411C-43B9-BEDA-2AA9D24CA9A7}"/>
              </a:ext>
            </a:extLst>
          </p:cNvPr>
          <p:cNvPicPr>
            <a:picLocks noChangeAspect="1"/>
          </p:cNvPicPr>
          <p:nvPr/>
        </p:nvPicPr>
        <p:blipFill>
          <a:blip r:embed="rId3"/>
          <a:stretch>
            <a:fillRect/>
          </a:stretch>
        </p:blipFill>
        <p:spPr>
          <a:xfrm>
            <a:off x="6964876" y="2880383"/>
            <a:ext cx="4160324" cy="3120244"/>
          </a:xfrm>
          <a:prstGeom prst="rect">
            <a:avLst/>
          </a:prstGeom>
        </p:spPr>
      </p:pic>
      <p:sp>
        <p:nvSpPr>
          <p:cNvPr id="8" name="TextBox 7">
            <a:extLst>
              <a:ext uri="{FF2B5EF4-FFF2-40B4-BE49-F238E27FC236}">
                <a16:creationId xmlns:a16="http://schemas.microsoft.com/office/drawing/2014/main" id="{134DCBD6-8855-4C3D-A5C5-759770B382BE}"/>
              </a:ext>
            </a:extLst>
          </p:cNvPr>
          <p:cNvSpPr txBox="1"/>
          <p:nvPr/>
        </p:nvSpPr>
        <p:spPr>
          <a:xfrm>
            <a:off x="3994302" y="2262622"/>
            <a:ext cx="4203395" cy="369332"/>
          </a:xfrm>
          <a:prstGeom prst="rect">
            <a:avLst/>
          </a:prstGeom>
          <a:noFill/>
        </p:spPr>
        <p:txBody>
          <a:bodyPr wrap="none" rtlCol="0">
            <a:spAutoFit/>
          </a:bodyPr>
          <a:lstStyle/>
          <a:p>
            <a:r>
              <a:rPr lang="en-US" i="1" dirty="0"/>
              <a:t>Negative Voltage Generator Circuit</a:t>
            </a:r>
            <a:endParaRPr lang="en-IN" i="1" dirty="0"/>
          </a:p>
        </p:txBody>
      </p:sp>
    </p:spTree>
    <p:extLst>
      <p:ext uri="{BB962C8B-B14F-4D97-AF65-F5344CB8AC3E}">
        <p14:creationId xmlns:p14="http://schemas.microsoft.com/office/powerpoint/2010/main" val="3034593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B7A2-D062-4FA2-9F53-9E0E37441986}"/>
              </a:ext>
            </a:extLst>
          </p:cNvPr>
          <p:cNvSpPr>
            <a:spLocks noGrp="1"/>
          </p:cNvSpPr>
          <p:nvPr>
            <p:ph type="title"/>
          </p:nvPr>
        </p:nvSpPr>
        <p:spPr>
          <a:xfrm>
            <a:off x="1066800" y="448895"/>
            <a:ext cx="10058400" cy="1371600"/>
          </a:xfrm>
        </p:spPr>
        <p:txBody>
          <a:bodyPr>
            <a:normAutofit/>
          </a:bodyPr>
          <a:lstStyle/>
          <a:p>
            <a:pPr algn="ctr"/>
            <a:r>
              <a:rPr lang="en-US" sz="3600" b="1" dirty="0"/>
              <a:t>Voltage generator with multimeter reading </a:t>
            </a:r>
            <a:endParaRPr lang="en-IN" sz="3600" b="1" dirty="0"/>
          </a:p>
        </p:txBody>
      </p:sp>
      <p:pic>
        <p:nvPicPr>
          <p:cNvPr id="4" name="Content Placeholder 3">
            <a:extLst>
              <a:ext uri="{FF2B5EF4-FFF2-40B4-BE49-F238E27FC236}">
                <a16:creationId xmlns:a16="http://schemas.microsoft.com/office/drawing/2014/main" id="{71873111-6435-44BB-815C-894D0098881C}"/>
              </a:ext>
            </a:extLst>
          </p:cNvPr>
          <p:cNvPicPr>
            <a:picLocks noGrp="1" noChangeAspect="1"/>
          </p:cNvPicPr>
          <p:nvPr>
            <p:ph idx="1"/>
          </p:nvPr>
        </p:nvPicPr>
        <p:blipFill>
          <a:blip r:embed="rId2"/>
          <a:stretch>
            <a:fillRect/>
          </a:stretch>
        </p:blipFill>
        <p:spPr>
          <a:xfrm>
            <a:off x="3166059" y="1820495"/>
            <a:ext cx="5859881" cy="4394911"/>
          </a:xfrm>
          <a:prstGeom prst="rect">
            <a:avLst/>
          </a:prstGeom>
        </p:spPr>
      </p:pic>
    </p:spTree>
    <p:extLst>
      <p:ext uri="{BB962C8B-B14F-4D97-AF65-F5344CB8AC3E}">
        <p14:creationId xmlns:p14="http://schemas.microsoft.com/office/powerpoint/2010/main" val="3380815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B7A2-D062-4FA2-9F53-9E0E37441986}"/>
              </a:ext>
            </a:extLst>
          </p:cNvPr>
          <p:cNvSpPr>
            <a:spLocks noGrp="1"/>
          </p:cNvSpPr>
          <p:nvPr>
            <p:ph type="title"/>
          </p:nvPr>
        </p:nvSpPr>
        <p:spPr>
          <a:xfrm>
            <a:off x="1066800" y="448895"/>
            <a:ext cx="10058400" cy="1371600"/>
          </a:xfrm>
        </p:spPr>
        <p:txBody>
          <a:bodyPr>
            <a:normAutofit/>
          </a:bodyPr>
          <a:lstStyle/>
          <a:p>
            <a:pPr algn="ctr"/>
            <a:r>
              <a:rPr lang="en-US" sz="3600" b="1" dirty="0"/>
              <a:t>Voltage generator with multimeter reading </a:t>
            </a:r>
            <a:endParaRPr lang="en-IN" sz="3600" b="1" dirty="0"/>
          </a:p>
        </p:txBody>
      </p:sp>
      <p:pic>
        <p:nvPicPr>
          <p:cNvPr id="9" name="WhatsApp Video 2020-11-22 at 9.30.05 PM">
            <a:hlinkClick r:id="" action="ppaction://media"/>
            <a:extLst>
              <a:ext uri="{FF2B5EF4-FFF2-40B4-BE49-F238E27FC236}">
                <a16:creationId xmlns:a16="http://schemas.microsoft.com/office/drawing/2014/main" id="{FC1CCE78-50F2-419B-BF5D-459918327CF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96356" y="1925308"/>
            <a:ext cx="6999288" cy="3849687"/>
          </a:xfrm>
        </p:spPr>
      </p:pic>
    </p:spTree>
    <p:extLst>
      <p:ext uri="{BB962C8B-B14F-4D97-AF65-F5344CB8AC3E}">
        <p14:creationId xmlns:p14="http://schemas.microsoft.com/office/powerpoint/2010/main" val="4230472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41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66800" y="642594"/>
            <a:ext cx="10058400" cy="5479136"/>
          </a:xfrm>
        </p:spPr>
        <p:txBody>
          <a:bodyPr>
            <a:normAutofit/>
          </a:bodyPr>
          <a:lstStyle/>
          <a:p>
            <a:pPr>
              <a:spcAft>
                <a:spcPts val="960"/>
              </a:spcAft>
            </a:pPr>
            <a:r>
              <a:rPr lang="en-US" sz="4800" dirty="0">
                <a:solidFill>
                  <a:srgbClr val="000000"/>
                </a:solidFill>
                <a:effectLst/>
                <a:latin typeface="Bahnschrift SemiBold Condensed" panose="020B0502040204020203" pitchFamily="34" charset="0"/>
                <a:ea typeface="Times New Roman" panose="02020603050405020304" pitchFamily="18" charset="0"/>
              </a:rPr>
              <a:t>Negative voltage in a circuit is voltage that is more negative in polarity than the ground of the circuit.</a:t>
            </a:r>
            <a:br>
              <a:rPr lang="en-IN" sz="4800" dirty="0">
                <a:effectLst/>
                <a:latin typeface="Bahnschrift SemiBold Condensed" panose="020B0502040204020203" pitchFamily="34" charset="0"/>
                <a:ea typeface="Times New Roman" panose="02020603050405020304" pitchFamily="18" charset="0"/>
              </a:rPr>
            </a:br>
            <a:r>
              <a:rPr lang="en-US" sz="4800" dirty="0">
                <a:solidFill>
                  <a:srgbClr val="000000"/>
                </a:solidFill>
                <a:effectLst/>
                <a:latin typeface="Bahnschrift SemiBold Condensed" panose="020B0502040204020203" pitchFamily="34" charset="0"/>
                <a:ea typeface="Times New Roman" panose="02020603050405020304" pitchFamily="18" charset="0"/>
              </a:rPr>
              <a:t>A voltage source has positive or negative polarity depending on its orientation in a circuit. In the case when a voltage source has negative voltage</a:t>
            </a:r>
            <a:endParaRPr lang="en-IN" sz="4800" dirty="0">
              <a:effectLst/>
              <a:latin typeface="Bahnschrift SemiBold Condensed" panose="020B0502040204020203" pitchFamily="34" charset="0"/>
              <a:ea typeface="Times New Roman" panose="02020603050405020304" pitchFamily="18" charset="0"/>
            </a:endParaRPr>
          </a:p>
        </p:txBody>
      </p:sp>
    </p:spTree>
    <p:extLst>
      <p:ext uri="{BB962C8B-B14F-4D97-AF65-F5344CB8AC3E}">
        <p14:creationId xmlns:p14="http://schemas.microsoft.com/office/powerpoint/2010/main" val="183243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3B7CD78-045F-48EE-A367-77D0D77C6D95}"/>
              </a:ext>
            </a:extLst>
          </p:cNvPr>
          <p:cNvSpPr txBox="1"/>
          <p:nvPr/>
        </p:nvSpPr>
        <p:spPr>
          <a:xfrm>
            <a:off x="4537363" y="506143"/>
            <a:ext cx="3117273" cy="646331"/>
          </a:xfrm>
          <a:prstGeom prst="rect">
            <a:avLst/>
          </a:prstGeom>
          <a:noFill/>
        </p:spPr>
        <p:txBody>
          <a:bodyPr wrap="square" rtlCol="0">
            <a:spAutoFit/>
          </a:bodyPr>
          <a:lstStyle/>
          <a:p>
            <a:r>
              <a:rPr lang="en-US" sz="1800" b="1" dirty="0">
                <a:effectLst/>
                <a:latin typeface="Calibri" panose="020F0502020204030204" pitchFamily="34" charset="0"/>
                <a:ea typeface="Calibri" panose="020F0502020204030204" pitchFamily="34" charset="0"/>
                <a:cs typeface="Times New Roman" panose="02020603050405020304" pitchFamily="18" charset="0"/>
              </a:rPr>
              <a:t>USES OF NEGATIVE VOLTAGE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9" name="TextBox 8">
            <a:extLst>
              <a:ext uri="{FF2B5EF4-FFF2-40B4-BE49-F238E27FC236}">
                <a16:creationId xmlns:a16="http://schemas.microsoft.com/office/drawing/2014/main" id="{11217BFA-4397-42C5-8BB6-55657C994D63}"/>
              </a:ext>
            </a:extLst>
          </p:cNvPr>
          <p:cNvSpPr txBox="1"/>
          <p:nvPr/>
        </p:nvSpPr>
        <p:spPr>
          <a:xfrm>
            <a:off x="1135743" y="1151600"/>
            <a:ext cx="10104252" cy="1900007"/>
          </a:xfrm>
          <a:prstGeom prst="rect">
            <a:avLst/>
          </a:prstGeom>
          <a:noFill/>
        </p:spPr>
        <p:txBody>
          <a:bodyPr wrap="square" rtlCol="0">
            <a:spAutoFit/>
          </a:bodyPr>
          <a:lstStyle/>
          <a:p>
            <a:pPr marL="342900" lvl="0" indent="-342900">
              <a:lnSpc>
                <a:spcPct val="115000"/>
              </a:lnSpc>
              <a:spcAft>
                <a:spcPts val="1000"/>
              </a:spcAft>
              <a:buFont typeface="Symbol" panose="05050102010706020507" pitchFamily="18" charset="2"/>
              <a:buChar cha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TRANSISTOR-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One example of an electronic device that many times uses negative voltage is a transistor. When a transistor is biased many times, negative voltage is placed on the transistor's emitter lead. This type of bias is called emitter bias, shown below:</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11" name="Picture 10" descr="Emitter bias of a BJT Transistor">
            <a:extLst>
              <a:ext uri="{FF2B5EF4-FFF2-40B4-BE49-F238E27FC236}">
                <a16:creationId xmlns:a16="http://schemas.microsoft.com/office/drawing/2014/main" id="{A0E568B7-2C61-4D02-8FDA-A8EE17BF03A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654636" y="2340712"/>
            <a:ext cx="2170430" cy="2402205"/>
          </a:xfrm>
          <a:prstGeom prst="rect">
            <a:avLst/>
          </a:prstGeom>
          <a:noFill/>
          <a:ln>
            <a:noFill/>
          </a:ln>
        </p:spPr>
      </p:pic>
      <p:sp>
        <p:nvSpPr>
          <p:cNvPr id="10" name="TextBox 9">
            <a:extLst>
              <a:ext uri="{FF2B5EF4-FFF2-40B4-BE49-F238E27FC236}">
                <a16:creationId xmlns:a16="http://schemas.microsoft.com/office/drawing/2014/main" id="{C9A0E6B0-D39F-41CF-9085-CC077C1AE102}"/>
              </a:ext>
            </a:extLst>
          </p:cNvPr>
          <p:cNvSpPr txBox="1"/>
          <p:nvPr/>
        </p:nvSpPr>
        <p:spPr>
          <a:xfrm>
            <a:off x="1135743" y="4829237"/>
            <a:ext cx="8784204" cy="1754326"/>
          </a:xfrm>
          <a:prstGeom prst="rect">
            <a:avLst/>
          </a:prstGeom>
          <a:noFill/>
        </p:spPr>
        <p:txBody>
          <a:bodyPr wrap="square" rtlCol="0">
            <a:spAutoFit/>
          </a:bodyPr>
          <a:lstStyle/>
          <a:p>
            <a:r>
              <a:rPr lang="en-US"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When negative voltage is placed on the transistor's emitter lead, the electrons in an (NPN) transistor's emitter are repulsed from the negative voltage. Remember that in a BJT transistor, current flows out from emitter to collector. Now that the negative voltage repulses the electrons in the emitter and, thus, forces electrons to the collector, it helps to push current out from the emitter to collector.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090809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68417D-13C6-40AA-9C48-9082FE87AACB}"/>
              </a:ext>
            </a:extLst>
          </p:cNvPr>
          <p:cNvSpPr txBox="1"/>
          <p:nvPr/>
        </p:nvSpPr>
        <p:spPr>
          <a:xfrm>
            <a:off x="1241725" y="659328"/>
            <a:ext cx="9708549" cy="1921039"/>
          </a:xfrm>
          <a:prstGeom prst="rect">
            <a:avLst/>
          </a:prstGeom>
          <a:noFill/>
        </p:spPr>
        <p:txBody>
          <a:bodyPr wrap="square" rtlCol="0">
            <a:spAutoFit/>
          </a:bodyPr>
          <a:lstStyle/>
          <a:p>
            <a:pPr marL="342900" lvl="0" indent="-342900">
              <a:lnSpc>
                <a:spcPct val="115000"/>
              </a:lnSpc>
              <a:spcAft>
                <a:spcPts val="1000"/>
              </a:spcAft>
              <a:buFont typeface="Symbol" panose="05050102010706020507" pitchFamily="18" charset="2"/>
              <a:buChar cha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OPERATIONAL  AMPLIFIERS-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Another such device that uses negative voltage is an op amp circuit, since it's composed of many transistors. Many op amps function off of a dual power supply. One lead of the op amp receives positive voltage and the other receives negative voltage.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descr="Negative voltage to op amp">
            <a:extLst>
              <a:ext uri="{FF2B5EF4-FFF2-40B4-BE49-F238E27FC236}">
                <a16:creationId xmlns:a16="http://schemas.microsoft.com/office/drawing/2014/main" id="{DB027A67-1241-4354-A276-B8CCA8C9955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360669" y="3429000"/>
            <a:ext cx="1470660" cy="1653540"/>
          </a:xfrm>
          <a:prstGeom prst="rect">
            <a:avLst/>
          </a:prstGeom>
          <a:noFill/>
          <a:ln>
            <a:noFill/>
          </a:ln>
        </p:spPr>
      </p:pic>
    </p:spTree>
    <p:extLst>
      <p:ext uri="{BB962C8B-B14F-4D97-AF65-F5344CB8AC3E}">
        <p14:creationId xmlns:p14="http://schemas.microsoft.com/office/powerpoint/2010/main" val="3865019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FFF31-7B22-47FF-980C-FE97AD014049}"/>
              </a:ext>
            </a:extLst>
          </p:cNvPr>
          <p:cNvSpPr>
            <a:spLocks noGrp="1"/>
          </p:cNvSpPr>
          <p:nvPr>
            <p:ph type="title"/>
          </p:nvPr>
        </p:nvSpPr>
        <p:spPr>
          <a:xfrm>
            <a:off x="3785258" y="525246"/>
            <a:ext cx="4621481" cy="611580"/>
          </a:xfrm>
        </p:spPr>
        <p:txBody>
          <a:bodyPr>
            <a:normAutofit fontScale="90000"/>
          </a:bodyPr>
          <a:lstStyle/>
          <a:p>
            <a:pPr>
              <a:lnSpc>
                <a:spcPct val="115000"/>
              </a:lnSpc>
              <a:spcAft>
                <a:spcPts val="1000"/>
              </a:spcAft>
            </a:pPr>
            <a:r>
              <a:rPr lang="en-US" sz="4000" b="1" dirty="0">
                <a:effectLst/>
                <a:latin typeface="Calibri" panose="020F0502020204030204" pitchFamily="34" charset="0"/>
                <a:ea typeface="Calibri" panose="020F0502020204030204" pitchFamily="34" charset="0"/>
                <a:cs typeface="Times New Roman" panose="02020603050405020304" pitchFamily="18" charset="0"/>
              </a:rPr>
              <a:t>PRINCIPLES INVOLVED-</a:t>
            </a:r>
            <a:endParaRPr lang="en-IN" dirty="0"/>
          </a:p>
        </p:txBody>
      </p:sp>
      <p:sp>
        <p:nvSpPr>
          <p:cNvPr id="3" name="Content Placeholder 2">
            <a:extLst>
              <a:ext uri="{FF2B5EF4-FFF2-40B4-BE49-F238E27FC236}">
                <a16:creationId xmlns:a16="http://schemas.microsoft.com/office/drawing/2014/main" id="{11244F5C-8CCE-4445-9405-413588A041C3}"/>
              </a:ext>
            </a:extLst>
          </p:cNvPr>
          <p:cNvSpPr>
            <a:spLocks noGrp="1"/>
          </p:cNvSpPr>
          <p:nvPr>
            <p:ph idx="1"/>
          </p:nvPr>
        </p:nvSpPr>
        <p:spPr/>
        <p:txBody>
          <a:bodyPr/>
          <a:lstStyle/>
          <a:p>
            <a:pPr marL="0" indent="0">
              <a:spcAft>
                <a:spcPts val="900"/>
              </a:spcAft>
              <a:buNone/>
            </a:pPr>
            <a:r>
              <a:rPr lang="en-US" sz="1600" dirty="0">
                <a:solidFill>
                  <a:srgbClr val="000000"/>
                </a:solidFill>
                <a:effectLst/>
                <a:latin typeface="Segoe UI" panose="020B0502040204020203" pitchFamily="34" charset="0"/>
                <a:ea typeface="Times New Roman" panose="02020603050405020304" pitchFamily="18" charset="0"/>
              </a:rPr>
              <a:t>Capacitive coupling is an effect where a capacitor “attempts” to keep the voltage across its terminals constant. For example, if both sides of a capacitor are at 0V and plate 1 is suddenly brought to 10V, the voltage on the other plate will immediately begin to rise to 10V. The same goes for the opposite: If the first plate is brought from 10V to 0V, then the other plate will attempt to drop by 10V to keep the voltage across the capacitor constant.</a:t>
            </a:r>
            <a:endParaRPr lang="en-IN" sz="1400" dirty="0">
              <a:effectLst/>
              <a:latin typeface="Times New Roman" panose="02020603050405020304" pitchFamily="18" charset="0"/>
              <a:ea typeface="Times New Roman" panose="02020603050405020304" pitchFamily="18" charset="0"/>
            </a:endParaRPr>
          </a:p>
          <a:p>
            <a:pPr marL="0" indent="0">
              <a:buNone/>
            </a:pPr>
            <a:endParaRPr lang="en-IN" dirty="0"/>
          </a:p>
        </p:txBody>
      </p:sp>
      <p:pic>
        <p:nvPicPr>
          <p:cNvPr id="4" name="Picture 3">
            <a:extLst>
              <a:ext uri="{FF2B5EF4-FFF2-40B4-BE49-F238E27FC236}">
                <a16:creationId xmlns:a16="http://schemas.microsoft.com/office/drawing/2014/main" id="{B8C5F34D-2DBD-445F-8E78-46C342C126E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108448" y="3480054"/>
            <a:ext cx="3975100" cy="2472690"/>
          </a:xfrm>
          <a:prstGeom prst="rect">
            <a:avLst/>
          </a:prstGeom>
          <a:noFill/>
          <a:ln>
            <a:noFill/>
          </a:ln>
        </p:spPr>
      </p:pic>
      <p:sp>
        <p:nvSpPr>
          <p:cNvPr id="6" name="TextBox 5">
            <a:extLst>
              <a:ext uri="{FF2B5EF4-FFF2-40B4-BE49-F238E27FC236}">
                <a16:creationId xmlns:a16="http://schemas.microsoft.com/office/drawing/2014/main" id="{E8C760BE-5EC0-4ED9-AEDF-06D1623455FB}"/>
              </a:ext>
            </a:extLst>
          </p:cNvPr>
          <p:cNvSpPr txBox="1"/>
          <p:nvPr/>
        </p:nvSpPr>
        <p:spPr>
          <a:xfrm>
            <a:off x="1066800" y="1733788"/>
            <a:ext cx="2547257" cy="369332"/>
          </a:xfrm>
          <a:prstGeom prst="rect">
            <a:avLst/>
          </a:prstGeom>
          <a:noFill/>
        </p:spPr>
        <p:txBody>
          <a:bodyPr wrap="square" rtlCol="0">
            <a:spAutoFit/>
          </a:bodyPr>
          <a:lstStyle/>
          <a:p>
            <a:r>
              <a:rPr lang="en-US" sz="1800" b="1" dirty="0">
                <a:effectLst/>
                <a:latin typeface="Calibri" panose="020F0502020204030204" pitchFamily="34" charset="0"/>
                <a:ea typeface="Calibri" panose="020F0502020204030204" pitchFamily="34" charset="0"/>
                <a:cs typeface="Times New Roman" panose="02020603050405020304" pitchFamily="18" charset="0"/>
              </a:rPr>
              <a:t>CAPACITIVE COUPLING-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65076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360D7-E2FC-46EF-ADE8-92B950B78268}"/>
              </a:ext>
            </a:extLst>
          </p:cNvPr>
          <p:cNvSpPr>
            <a:spLocks noGrp="1"/>
          </p:cNvSpPr>
          <p:nvPr>
            <p:ph type="title"/>
          </p:nvPr>
        </p:nvSpPr>
        <p:spPr>
          <a:xfrm>
            <a:off x="1066800" y="642594"/>
            <a:ext cx="1237013" cy="348996"/>
          </a:xfrm>
        </p:spPr>
        <p:txBody>
          <a:bodyPr/>
          <a:lstStyle/>
          <a:p>
            <a:r>
              <a:rPr lang="en-US" sz="1800" b="1" dirty="0">
                <a:effectLst/>
                <a:latin typeface="Calibri" panose="020F0502020204030204" pitchFamily="34" charset="0"/>
                <a:ea typeface="Calibri" panose="020F0502020204030204" pitchFamily="34" charset="0"/>
                <a:cs typeface="Times New Roman" panose="02020603050405020304" pitchFamily="18" charset="0"/>
              </a:rPr>
              <a:t>DIODES – </a:t>
            </a:r>
            <a:endParaRPr lang="en-IN" dirty="0"/>
          </a:p>
        </p:txBody>
      </p:sp>
      <p:sp>
        <p:nvSpPr>
          <p:cNvPr id="3" name="Content Placeholder 2">
            <a:extLst>
              <a:ext uri="{FF2B5EF4-FFF2-40B4-BE49-F238E27FC236}">
                <a16:creationId xmlns:a16="http://schemas.microsoft.com/office/drawing/2014/main" id="{CA8AD540-642B-46BF-BC59-BF9C866FD88A}"/>
              </a:ext>
            </a:extLst>
          </p:cNvPr>
          <p:cNvSpPr>
            <a:spLocks noGrp="1"/>
          </p:cNvSpPr>
          <p:nvPr>
            <p:ph idx="1"/>
          </p:nvPr>
        </p:nvSpPr>
        <p:spPr>
          <a:xfrm>
            <a:off x="1066800" y="2252827"/>
            <a:ext cx="10058400" cy="3849624"/>
          </a:xfrm>
        </p:spPr>
        <p:txBody>
          <a:bodyPr/>
          <a:lstStyle/>
          <a:p>
            <a:pPr marL="0" indent="0">
              <a:buNone/>
            </a:pPr>
            <a:r>
              <a:rPr lang="en-US" sz="1800" b="1" dirty="0">
                <a:effectLst/>
                <a:latin typeface="Calibri" panose="020F0502020204030204" pitchFamily="34" charset="0"/>
                <a:ea typeface="Calibri" panose="020F0502020204030204" pitchFamily="34" charset="0"/>
                <a:cs typeface="Times New Roman" panose="02020603050405020304" pitchFamily="18" charset="0"/>
              </a:rPr>
              <a:t> EXPLAINED WITH EXAMPLE-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spcAft>
                <a:spcPts val="900"/>
              </a:spcAft>
            </a:pPr>
            <a:r>
              <a:rPr lang="en-US" sz="1600" dirty="0">
                <a:solidFill>
                  <a:srgbClr val="000000"/>
                </a:solidFill>
                <a:effectLst/>
                <a:latin typeface="Segoe UI" panose="020B0502040204020203" pitchFamily="34" charset="0"/>
                <a:ea typeface="Times New Roman" panose="02020603050405020304" pitchFamily="18" charset="0"/>
              </a:rPr>
              <a:t>As the input steps up from 0V to 10V, the negative plate on C1 will also try to match due to capacitive coupling. However, once the plate reaches 0.7V, D1 conducts and this prevents the plate voltage from getting higher than 0.7V. Now with the positive plate at 10V and the negative plate at 0.7V, the potential difference across the plate is 10 – 0.7 = 9.3V. When the positive plate drops rapidly from 10V to 0V, this 9.3V potential difference must be maintained due to coupling. Therefore, the negative plate drops to -9.3V. D1 cannot conduct as it is reversed biased, so this negative voltage remains on the capacitor.</a:t>
            </a:r>
            <a:endParaRPr lang="en-IN" sz="1800" dirty="0">
              <a:effectLst/>
              <a:latin typeface="Times New Roman" panose="02020603050405020304" pitchFamily="18" charset="0"/>
              <a:ea typeface="Times New Roman" panose="02020603050405020304" pitchFamily="18" charset="0"/>
            </a:endParaRPr>
          </a:p>
          <a:p>
            <a:pPr>
              <a:spcAft>
                <a:spcPts val="900"/>
              </a:spcAft>
            </a:pPr>
            <a:r>
              <a:rPr lang="en-US" sz="1600" dirty="0">
                <a:solidFill>
                  <a:srgbClr val="000000"/>
                </a:solidFill>
                <a:effectLst/>
                <a:latin typeface="Segoe UI" panose="020B0502040204020203" pitchFamily="34" charset="0"/>
                <a:ea typeface="Times New Roman" panose="02020603050405020304" pitchFamily="18" charset="0"/>
              </a:rPr>
              <a:t>D2, however, is now conducting because the anode (connected to C2 negative plate), is at a higher potential than the cathode (connected to the -9.3V). Therefore, the voltage at the negative plate of C2 will reduce until D2 stops conducting. D2 will stop conducting once the voltage drop across it becomes less than 0.7V. This will happen once the negative plate of C2 becomes -9.3 - -0.7 = -8.6V. </a:t>
            </a:r>
            <a:endParaRPr lang="en-IN" sz="1800" dirty="0">
              <a:effectLst/>
              <a:latin typeface="Times New Roman" panose="02020603050405020304" pitchFamily="18" charset="0"/>
              <a:ea typeface="Times New Roman" panose="02020603050405020304" pitchFamily="18" charset="0"/>
            </a:endParaRPr>
          </a:p>
          <a:p>
            <a:pPr marL="0" indent="0">
              <a:buNone/>
            </a:pPr>
            <a:endParaRPr lang="en-IN" dirty="0"/>
          </a:p>
        </p:txBody>
      </p:sp>
      <p:pic>
        <p:nvPicPr>
          <p:cNvPr id="4" name="Picture 3">
            <a:extLst>
              <a:ext uri="{FF2B5EF4-FFF2-40B4-BE49-F238E27FC236}">
                <a16:creationId xmlns:a16="http://schemas.microsoft.com/office/drawing/2014/main" id="{C5B32C46-98EE-44DF-90DF-0C1F65377A7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613275" y="817092"/>
            <a:ext cx="2965450" cy="1435735"/>
          </a:xfrm>
          <a:prstGeom prst="rect">
            <a:avLst/>
          </a:prstGeom>
          <a:noFill/>
          <a:ln>
            <a:noFill/>
          </a:ln>
        </p:spPr>
      </p:pic>
    </p:spTree>
    <p:extLst>
      <p:ext uri="{BB962C8B-B14F-4D97-AF65-F5344CB8AC3E}">
        <p14:creationId xmlns:p14="http://schemas.microsoft.com/office/powerpoint/2010/main" val="663781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851A3-2C51-45AA-BEA5-CE88829430AE}"/>
              </a:ext>
            </a:extLst>
          </p:cNvPr>
          <p:cNvSpPr>
            <a:spLocks noGrp="1"/>
          </p:cNvSpPr>
          <p:nvPr>
            <p:ph type="title"/>
          </p:nvPr>
        </p:nvSpPr>
        <p:spPr>
          <a:xfrm>
            <a:off x="1066800" y="579349"/>
            <a:ext cx="1379517" cy="453806"/>
          </a:xfrm>
        </p:spPr>
        <p:txBody>
          <a:bodyPr>
            <a:normAutofit fontScale="90000"/>
          </a:bodyPr>
          <a:lstStyle/>
          <a:p>
            <a:r>
              <a:rPr lang="en-US" sz="1800" b="1" dirty="0">
                <a:effectLst/>
                <a:latin typeface="Calibri" panose="020F0502020204030204" pitchFamily="34" charset="0"/>
                <a:ea typeface="Calibri" panose="020F0502020204030204" pitchFamily="34" charset="0"/>
                <a:cs typeface="Times New Roman" panose="02020603050405020304" pitchFamily="18" charset="0"/>
              </a:rPr>
              <a:t>OSCILLATOR</a:t>
            </a:r>
            <a:br>
              <a:rPr lang="en-US" sz="1800" b="1" dirty="0">
                <a:effectLst/>
                <a:latin typeface="Calibri" panose="020F0502020204030204" pitchFamily="34" charset="0"/>
                <a:ea typeface="Calibri" panose="020F0502020204030204" pitchFamily="34" charset="0"/>
                <a:cs typeface="Times New Roman" panose="02020603050405020304" pitchFamily="18" charset="0"/>
              </a:rPr>
            </a:br>
            <a:r>
              <a:rPr lang="en-US" sz="1800" b="1" dirty="0">
                <a:effectLst/>
                <a:latin typeface="Calibri" panose="020F0502020204030204" pitchFamily="34" charset="0"/>
                <a:ea typeface="Calibri" panose="020F0502020204030204" pitchFamily="34" charset="0"/>
                <a:cs typeface="Times New Roman" panose="02020603050405020304" pitchFamily="18" charset="0"/>
              </a:rPr>
              <a:t>555 IC –</a:t>
            </a:r>
            <a:endParaRPr lang="en-IN" dirty="0"/>
          </a:p>
        </p:txBody>
      </p:sp>
      <p:sp>
        <p:nvSpPr>
          <p:cNvPr id="3" name="Content Placeholder 2">
            <a:extLst>
              <a:ext uri="{FF2B5EF4-FFF2-40B4-BE49-F238E27FC236}">
                <a16:creationId xmlns:a16="http://schemas.microsoft.com/office/drawing/2014/main" id="{873F39B6-8EA9-4736-A78F-1D95BE8C1746}"/>
              </a:ext>
            </a:extLst>
          </p:cNvPr>
          <p:cNvSpPr>
            <a:spLocks noGrp="1"/>
          </p:cNvSpPr>
          <p:nvPr>
            <p:ph idx="1"/>
          </p:nvPr>
        </p:nvSpPr>
        <p:spPr>
          <a:xfrm>
            <a:off x="1066800" y="3429000"/>
            <a:ext cx="10058400" cy="957794"/>
          </a:xfrm>
        </p:spPr>
        <p:txBody>
          <a:bodyPr/>
          <a:lstStyle/>
          <a:p>
            <a:pPr marL="0" indent="0">
              <a:buNone/>
            </a:pPr>
            <a:r>
              <a:rPr lang="en-US" sz="18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An oscillator to the input is used so that a negative voltage is constantly being generated at C1, which keeps C2 topped up.</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A36AE754-A27D-4DCD-9D12-3FA83285CEA7}"/>
              </a:ext>
            </a:extLst>
          </p:cNvPr>
          <p:cNvPicPr/>
          <p:nvPr/>
        </p:nvPicPr>
        <p:blipFill>
          <a:blip r:embed="rId2">
            <a:extLst>
              <a:ext uri="{28A0092B-C50C-407E-A947-70E740481C1C}">
                <a14:useLocalDpi xmlns:a14="http://schemas.microsoft.com/office/drawing/2010/main" val="0"/>
              </a:ext>
            </a:extLst>
          </a:blip>
          <a:stretch>
            <a:fillRect/>
          </a:stretch>
        </p:blipFill>
        <p:spPr>
          <a:xfrm>
            <a:off x="4990782" y="806252"/>
            <a:ext cx="2210435" cy="1253490"/>
          </a:xfrm>
          <a:prstGeom prst="rect">
            <a:avLst/>
          </a:prstGeom>
        </p:spPr>
      </p:pic>
    </p:spTree>
    <p:extLst>
      <p:ext uri="{BB962C8B-B14F-4D97-AF65-F5344CB8AC3E}">
        <p14:creationId xmlns:p14="http://schemas.microsoft.com/office/powerpoint/2010/main" val="2334808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98E48-D587-4626-95A7-2F8A8CED87FD}"/>
              </a:ext>
            </a:extLst>
          </p:cNvPr>
          <p:cNvSpPr>
            <a:spLocks noGrp="1"/>
          </p:cNvSpPr>
          <p:nvPr>
            <p:ph type="title"/>
          </p:nvPr>
        </p:nvSpPr>
        <p:spPr>
          <a:xfrm>
            <a:off x="4655127" y="623880"/>
            <a:ext cx="2881745" cy="562751"/>
          </a:xfrm>
        </p:spPr>
        <p:txBody>
          <a:bodyPr/>
          <a:lstStyle/>
          <a:p>
            <a:r>
              <a:rPr lang="en-US" sz="1800" b="1" dirty="0">
                <a:solidFill>
                  <a:srgbClr val="555555"/>
                </a:solidFill>
                <a:effectLst/>
                <a:latin typeface="Arial" panose="020B0604020202020204" pitchFamily="34" charset="0"/>
                <a:ea typeface="Times New Roman" panose="02020603050405020304" pitchFamily="18" charset="0"/>
              </a:rPr>
              <a:t>PROCESS EXPLAINED-</a:t>
            </a:r>
            <a:r>
              <a:rPr lang="en-US" sz="1800" dirty="0">
                <a:solidFill>
                  <a:srgbClr val="555555"/>
                </a:solidFill>
                <a:effectLst/>
                <a:latin typeface="Arial" panose="020B0604020202020204" pitchFamily="34" charset="0"/>
                <a:ea typeface="Times New Roman" panose="02020603050405020304" pitchFamily="18" charset="0"/>
              </a:rPr>
              <a:t> </a:t>
            </a:r>
            <a:endParaRPr lang="en-IN" dirty="0"/>
          </a:p>
        </p:txBody>
      </p:sp>
      <p:sp>
        <p:nvSpPr>
          <p:cNvPr id="3" name="Content Placeholder 2">
            <a:extLst>
              <a:ext uri="{FF2B5EF4-FFF2-40B4-BE49-F238E27FC236}">
                <a16:creationId xmlns:a16="http://schemas.microsoft.com/office/drawing/2014/main" id="{CE98702A-9826-4FE9-8771-BFF8A1EE256F}"/>
              </a:ext>
            </a:extLst>
          </p:cNvPr>
          <p:cNvSpPr>
            <a:spLocks noGrp="1"/>
          </p:cNvSpPr>
          <p:nvPr>
            <p:ph idx="1"/>
          </p:nvPr>
        </p:nvSpPr>
        <p:spPr>
          <a:xfrm>
            <a:off x="1066800" y="1294866"/>
            <a:ext cx="10058400" cy="2742012"/>
          </a:xfrm>
        </p:spPr>
        <p:txBody>
          <a:bodyPr>
            <a:normAutofit lnSpcReduction="10000"/>
          </a:bodyPr>
          <a:lstStyle/>
          <a:p>
            <a:pPr marL="0" indent="0" algn="just">
              <a:spcAft>
                <a:spcPts val="1125"/>
              </a:spcAft>
              <a:buNone/>
            </a:pPr>
            <a:r>
              <a:rPr lang="en-US" sz="1800" dirty="0">
                <a:solidFill>
                  <a:srgbClr val="555555"/>
                </a:solidFill>
                <a:effectLst/>
                <a:latin typeface="Arial" panose="020B0604020202020204" pitchFamily="34" charset="0"/>
                <a:ea typeface="Times New Roman" panose="02020603050405020304" pitchFamily="18" charset="0"/>
              </a:rPr>
              <a:t>The 555 Timer IC acts as a square wave generator here and it generates square wave. The square will have a positive peak and +0 ground forming a complete cycle.</a:t>
            </a:r>
            <a:endParaRPr lang="en-IN" sz="1800" dirty="0">
              <a:effectLst/>
              <a:latin typeface="Times New Roman" panose="02020603050405020304" pitchFamily="18" charset="0"/>
              <a:ea typeface="Times New Roman" panose="02020603050405020304" pitchFamily="18" charset="0"/>
            </a:endParaRPr>
          </a:p>
          <a:p>
            <a:pPr marL="0" indent="0" algn="just">
              <a:spcAft>
                <a:spcPts val="1125"/>
              </a:spcAft>
              <a:buNone/>
            </a:pPr>
            <a:r>
              <a:rPr lang="en-US" sz="1800" dirty="0">
                <a:solidFill>
                  <a:srgbClr val="555555"/>
                </a:solidFill>
                <a:effectLst/>
                <a:latin typeface="Arial" panose="020B0604020202020204" pitchFamily="34" charset="0"/>
                <a:ea typeface="Times New Roman" panose="02020603050405020304" pitchFamily="18" charset="0"/>
              </a:rPr>
              <a:t>Now when there is a positive voltage peak at the output, there will be a current flow (REDLINE) as shown in figure below. During this time, the diode D1 will be forward biased and the diode D2 will reverse biased.</a:t>
            </a:r>
            <a:endParaRPr lang="en-IN" sz="1800" dirty="0">
              <a:effectLst/>
              <a:latin typeface="Times New Roman" panose="02020603050405020304" pitchFamily="18" charset="0"/>
              <a:ea typeface="Times New Roman" panose="02020603050405020304" pitchFamily="18" charset="0"/>
            </a:endParaRPr>
          </a:p>
          <a:p>
            <a:pPr marL="0" indent="0" algn="just">
              <a:spcAft>
                <a:spcPts val="1125"/>
              </a:spcAft>
              <a:buNone/>
            </a:pPr>
            <a:r>
              <a:rPr lang="en-US" sz="1800" dirty="0">
                <a:solidFill>
                  <a:srgbClr val="555555"/>
                </a:solidFill>
                <a:effectLst/>
                <a:latin typeface="Arial" panose="020B0604020202020204" pitchFamily="34" charset="0"/>
                <a:ea typeface="Times New Roman" panose="02020603050405020304" pitchFamily="18" charset="0"/>
              </a:rPr>
              <a:t>Because of this the capacitor C1 gets charged as shown in figure, and a voltage VCC appears across </a:t>
            </a:r>
            <a:endParaRPr lang="en-IN" sz="1800" dirty="0">
              <a:effectLst/>
              <a:latin typeface="Times New Roman" panose="02020603050405020304" pitchFamily="18" charset="0"/>
              <a:ea typeface="Times New Roman" panose="02020603050405020304" pitchFamily="18" charset="0"/>
            </a:endParaRPr>
          </a:p>
          <a:p>
            <a:endParaRPr lang="en-IN" dirty="0"/>
          </a:p>
        </p:txBody>
      </p:sp>
      <p:pic>
        <p:nvPicPr>
          <p:cNvPr id="4" name="Picture 3" descr="555 Timer Based Negative Voltage Generator">
            <a:extLst>
              <a:ext uri="{FF2B5EF4-FFF2-40B4-BE49-F238E27FC236}">
                <a16:creationId xmlns:a16="http://schemas.microsoft.com/office/drawing/2014/main" id="{ADD1A618-DA31-489B-BD10-7CFA2876224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70704" y="4145113"/>
            <a:ext cx="3450590" cy="1817370"/>
          </a:xfrm>
          <a:prstGeom prst="rect">
            <a:avLst/>
          </a:prstGeom>
          <a:noFill/>
          <a:ln>
            <a:noFill/>
          </a:ln>
        </p:spPr>
      </p:pic>
    </p:spTree>
    <p:extLst>
      <p:ext uri="{BB962C8B-B14F-4D97-AF65-F5344CB8AC3E}">
        <p14:creationId xmlns:p14="http://schemas.microsoft.com/office/powerpoint/2010/main" val="2993473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3A390C-BEA5-4FF8-B5FF-892C769A0E6E}"/>
              </a:ext>
            </a:extLst>
          </p:cNvPr>
          <p:cNvSpPr>
            <a:spLocks noGrp="1"/>
          </p:cNvSpPr>
          <p:nvPr>
            <p:ph idx="1"/>
          </p:nvPr>
        </p:nvSpPr>
        <p:spPr>
          <a:xfrm>
            <a:off x="1066800" y="1016528"/>
            <a:ext cx="10058400" cy="1791986"/>
          </a:xfrm>
        </p:spPr>
        <p:txBody>
          <a:bodyPr/>
          <a:lstStyle/>
          <a:p>
            <a:pPr marL="0" indent="0">
              <a:buNone/>
            </a:pPr>
            <a:r>
              <a:rPr lang="en-US" sz="1800" dirty="0">
                <a:solidFill>
                  <a:srgbClr val="555555"/>
                </a:solidFill>
                <a:effectLst/>
                <a:latin typeface="Arial" panose="020B0604020202020204" pitchFamily="34" charset="0"/>
                <a:ea typeface="Calibri" panose="020F0502020204030204" pitchFamily="34" charset="0"/>
                <a:cs typeface="Times New Roman" panose="02020603050405020304" pitchFamily="18" charset="0"/>
              </a:rPr>
              <a:t>Now when ground appears after positive peak, there will be a current flow (RED LINE) as shown in figure below. During this time diode D1 will be reverse biased and diode D2 will be forward biased. With D2 being forward biased, the charge stored in capacitor C1 will have a way to flow. So the capacitor C1 discharges through D2, along the way it charges the capacitor C2. This is shown in figure.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descr="Negative Voltage Generator Circuit using IC 555">
            <a:extLst>
              <a:ext uri="{FF2B5EF4-FFF2-40B4-BE49-F238E27FC236}">
                <a16:creationId xmlns:a16="http://schemas.microsoft.com/office/drawing/2014/main" id="{A4230E3C-1C58-4717-AFC2-FFB1294B695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5142" y="3429000"/>
            <a:ext cx="3561715" cy="1781175"/>
          </a:xfrm>
          <a:prstGeom prst="rect">
            <a:avLst/>
          </a:prstGeom>
          <a:noFill/>
          <a:ln>
            <a:noFill/>
          </a:ln>
        </p:spPr>
      </p:pic>
    </p:spTree>
    <p:extLst>
      <p:ext uri="{BB962C8B-B14F-4D97-AF65-F5344CB8AC3E}">
        <p14:creationId xmlns:p14="http://schemas.microsoft.com/office/powerpoint/2010/main" val="16924048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2.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Parallax</Template>
  <TotalTime>53</TotalTime>
  <Words>828</Words>
  <Application>Microsoft Office PowerPoint</Application>
  <PresentationFormat>Widescreen</PresentationFormat>
  <Paragraphs>32</Paragraphs>
  <Slides>14</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Arial</vt:lpstr>
      <vt:lpstr>Bahnschrift SemiBold Condensed</vt:lpstr>
      <vt:lpstr>Bahnschrift SemiLight SemiConde</vt:lpstr>
      <vt:lpstr>Calibri</vt:lpstr>
      <vt:lpstr>Century Gothic</vt:lpstr>
      <vt:lpstr>Garamond</vt:lpstr>
      <vt:lpstr>Segoe UI</vt:lpstr>
      <vt:lpstr>Symbol</vt:lpstr>
      <vt:lpstr>Times New Roman</vt:lpstr>
      <vt:lpstr>SavonVTI</vt:lpstr>
      <vt:lpstr>NEGATIVE VOLTAGE       GENERATOR</vt:lpstr>
      <vt:lpstr>Negative voltage in a circuit is voltage that is more negative in polarity than the ground of the circuit. A voltage source has positive or negative polarity depending on its orientation in a circuit. In the case when a voltage source has negative voltage</vt:lpstr>
      <vt:lpstr>PowerPoint Presentation</vt:lpstr>
      <vt:lpstr>PowerPoint Presentation</vt:lpstr>
      <vt:lpstr>PRINCIPLES INVOLVED-</vt:lpstr>
      <vt:lpstr>DIODES – </vt:lpstr>
      <vt:lpstr>OSCILLATOR 555 IC –</vt:lpstr>
      <vt:lpstr>PROCESS EXPLAINED- </vt:lpstr>
      <vt:lpstr>PowerPoint Presentation</vt:lpstr>
      <vt:lpstr>PowerPoint Presentation</vt:lpstr>
      <vt:lpstr>Schematic [Tinker cad]</vt:lpstr>
      <vt:lpstr>Hardware Implementation</vt:lpstr>
      <vt:lpstr>Voltage generator with multimeter reading </vt:lpstr>
      <vt:lpstr>Voltage generator with multimeter reading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NEGATIVE VOLTAGE       GENERATOR</dc:title>
  <dc:creator>Pranshu Gautam</dc:creator>
  <cp:lastModifiedBy>Pranshu Gautam</cp:lastModifiedBy>
  <cp:revision>7</cp:revision>
  <dcterms:created xsi:type="dcterms:W3CDTF">2020-10-03T13:28:06Z</dcterms:created>
  <dcterms:modified xsi:type="dcterms:W3CDTF">2020-11-22T16:06:19Z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